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28" r:id="rId2"/>
    <p:sldId id="329" r:id="rId3"/>
    <p:sldId id="336" r:id="rId4"/>
    <p:sldId id="332" r:id="rId5"/>
    <p:sldId id="333" r:id="rId6"/>
    <p:sldId id="337" r:id="rId7"/>
    <p:sldId id="338" r:id="rId8"/>
  </p:sldIdLst>
  <p:sldSz cx="12195175" cy="6859588"/>
  <p:notesSz cx="6797675" cy="992822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etaNormalLF-Roman" panose="020B0500000000000000" pitchFamily="34" charset="0"/>
      <p:regular r:id="rId15"/>
      <p:bold r:id="rId16"/>
      <p:italic r:id="rId17"/>
      <p:boldItalic r:id="rId18"/>
    </p:embeddedFont>
    <p:embeddedFont>
      <p:font typeface="MetaMediumLF-Roman" panose="020B0800000000000000" pitchFamily="34" charset="0"/>
      <p:bold r:id="rId19"/>
    </p:embeddedFont>
    <p:embeddedFont>
      <p:font typeface="Agfa Rotis Semisans Ex Bold" panose="020B0703040504030204" pitchFamily="34" charset="0"/>
      <p:bold r:id="rId20"/>
    </p:embeddedFont>
  </p:embeddedFontLst>
  <p:defaultTextStyle>
    <a:defPPr>
      <a:defRPr lang="de-DE"/>
    </a:defPPr>
    <a:lvl1pPr marL="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72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444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9166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888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66666"/>
    <a:srgbClr val="808080"/>
    <a:srgbClr val="FFCC00"/>
    <a:srgbClr val="CC0033"/>
    <a:srgbClr val="FFCC33"/>
    <a:srgbClr val="FF9900"/>
    <a:srgbClr val="FF6600"/>
    <a:srgbClr val="9999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05" autoAdjust="0"/>
  </p:normalViewPr>
  <p:slideViewPr>
    <p:cSldViewPr snapToGrid="0" snapToObjects="1">
      <p:cViewPr varScale="1">
        <p:scale>
          <a:sx n="56" d="100"/>
          <a:sy n="56" d="100"/>
        </p:scale>
        <p:origin x="-84" y="-1482"/>
      </p:cViewPr>
      <p:guideLst>
        <p:guide orient="horz" pos="2161"/>
        <p:guide orient="horz" pos="3153"/>
        <p:guide orient="horz" pos="1342"/>
        <p:guide pos="3841"/>
        <p:guide pos="453"/>
        <p:guide pos="7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7" y="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/>
            </a:lvl1pPr>
          </a:lstStyle>
          <a:p>
            <a:fld id="{3CF4DE4A-EBEF-48E6-8F0E-519C84312126}" type="datetimeFigureOut">
              <a:rPr lang="de-DE" smtClean="0"/>
              <a:t>12.09.2018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7" y="9429751"/>
            <a:ext cx="2946401" cy="496887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/>
            </a:lvl1pPr>
          </a:lstStyle>
          <a:p>
            <a:fld id="{988AD56A-E425-4921-84C1-03420AB58D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800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8D9BBD62-E87A-4D5C-B70B-7C95F8DCB9B3}" type="datetimeFigureOut">
              <a:rPr lang="de-DE" smtClean="0"/>
              <a:pPr/>
              <a:t>12.09.2018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6" tIns="45878" rIns="91756" bIns="45878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756" tIns="45878" rIns="91756" bIns="45878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l">
              <a:defRPr sz="1200"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756" tIns="45878" rIns="91756" bIns="45878" rtlCol="0" anchor="b"/>
          <a:lstStyle>
            <a:lvl1pPr algn="r">
              <a:defRPr sz="1200">
                <a:latin typeface="MetaNormalLF-Roman" pitchFamily="34" charset="0"/>
              </a:defRPr>
            </a:lvl1pPr>
          </a:lstStyle>
          <a:p>
            <a:fld id="{74870A76-7E73-40B4-AABF-FD9679C021E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73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1pPr>
    <a:lvl2pPr marL="609722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2pPr>
    <a:lvl3pPr marL="1219444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3pPr>
    <a:lvl4pPr marL="1829166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4pPr>
    <a:lvl5pPr marL="2438888" algn="l" defTabSz="1219444" rtl="0" eaLnBrk="1" latinLnBrk="0" hangingPunct="1">
      <a:defRPr sz="1600" kern="1200">
        <a:solidFill>
          <a:schemeClr val="tx1"/>
        </a:solidFill>
        <a:latin typeface="MetaNormalLF-Roman" pitchFamily="34" charset="0"/>
        <a:ea typeface="+mn-ea"/>
        <a:cs typeface="+mn-cs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720188" y="862277"/>
            <a:ext cx="11043504" cy="2423468"/>
          </a:xfrm>
        </p:spPr>
        <p:txBody>
          <a:bodyPr lIns="0" tIns="0" rIns="0" bIns="0" anchor="b" anchorCtr="0">
            <a:noAutofit/>
          </a:bodyPr>
          <a:lstStyle>
            <a:lvl1pPr algn="l">
              <a:defRPr sz="5000" b="1" i="0" cap="none" baseline="0">
                <a:solidFill>
                  <a:srgbClr val="666666"/>
                </a:solidFill>
                <a:latin typeface="Agfa Rotis Semisans Ex Bold" pitchFamily="34" charset="0"/>
              </a:defRPr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720188" y="3473549"/>
            <a:ext cx="11043075" cy="1753006"/>
          </a:xfrm>
        </p:spPr>
        <p:txBody>
          <a:bodyPr lIns="504101" tIns="0" rIns="0" bIns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2300" b="0">
                <a:solidFill>
                  <a:schemeClr val="tx1"/>
                </a:solidFill>
                <a:latin typeface="MetaMediumLF-Roman" pitchFamily="34" charset="0"/>
              </a:defRPr>
            </a:lvl1pPr>
            <a:lvl2pPr marL="609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9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8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7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35" y="221406"/>
            <a:ext cx="1758879" cy="496885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0265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576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 b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 bwMode="gray">
          <a:xfrm>
            <a:off x="720188" y="1807619"/>
            <a:ext cx="11042875" cy="439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 marL="1678853" indent="-357789">
              <a:buSzPct val="150000"/>
              <a:buFont typeface="MetaNormalLF-Roman" panose="020B0500000000000000" pitchFamily="34" charset="0"/>
              <a:buChar char="»"/>
              <a:defRPr/>
            </a:lvl2pPr>
            <a:lvl3pPr marL="2273755" indent="-359905">
              <a:buSzPct val="150000"/>
              <a:buFont typeface="MetaNormalLF-Roman" panose="020B0500000000000000" pitchFamily="34" charset="0"/>
              <a:buChar char="»"/>
              <a:defRPr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720265" y="6058893"/>
            <a:ext cx="11033274" cy="144000"/>
          </a:xfrm>
        </p:spPr>
        <p:txBody>
          <a:bodyPr anchor="b" anchorCtr="0"/>
          <a:lstStyle>
            <a:lvl1pPr marL="0">
              <a:spcBef>
                <a:spcPts val="0"/>
              </a:spcBef>
              <a:spcAft>
                <a:spcPts val="0"/>
              </a:spcAft>
              <a:defRPr sz="1000" baseline="0">
                <a:latin typeface="MetaNormalLF-Roman" panose="020B0500000000000000" pitchFamily="34" charset="0"/>
              </a:defRPr>
            </a:lvl1pPr>
          </a:lstStyle>
          <a:p>
            <a:r>
              <a:rPr lang="de-DE" sz="1000" dirty="0" err="1" smtClean="0">
                <a:latin typeface="MetaNormalLF-Roman" panose="020B0500000000000000" pitchFamily="34" charset="0"/>
              </a:rPr>
              <a:t>Sources</a:t>
            </a:r>
            <a:r>
              <a:rPr lang="de-DE" sz="1000" dirty="0" smtClean="0">
                <a:latin typeface="MetaNormalLF-Roman" panose="020B0500000000000000" pitchFamily="34" charset="0"/>
              </a:rPr>
              <a:t>, </a:t>
            </a:r>
            <a:r>
              <a:rPr lang="de-DE" sz="1000" dirty="0" err="1" smtClean="0">
                <a:latin typeface="MetaNormalLF-Roman" panose="020B0500000000000000" pitchFamily="34" charset="0"/>
              </a:rPr>
              <a:t>Photo</a:t>
            </a:r>
            <a:r>
              <a:rPr lang="de-DE" sz="1000" dirty="0" smtClean="0">
                <a:latin typeface="MetaNormalLF-Roman" panose="020B0500000000000000" pitchFamily="34" charset="0"/>
              </a:rPr>
              <a:t> </a:t>
            </a:r>
            <a:r>
              <a:rPr lang="de-DE" sz="1000" dirty="0" err="1" smtClean="0">
                <a:latin typeface="MetaNormalLF-Roman" panose="020B0500000000000000" pitchFamily="34" charset="0"/>
              </a:rPr>
              <a:t>credits</a:t>
            </a:r>
            <a:r>
              <a:rPr lang="de-DE" sz="1000" dirty="0" smtClean="0">
                <a:latin typeface="MetaNormalLF-Roman" panose="020B0500000000000000" pitchFamily="34" charset="0"/>
              </a:rPr>
              <a:t>: © </a:t>
            </a:r>
            <a:r>
              <a:rPr lang="de-DE" sz="1000" dirty="0" err="1" smtClean="0">
                <a:latin typeface="MetaNormalLF-Roman" panose="020B0500000000000000" pitchFamily="34" charset="0"/>
              </a:rPr>
              <a:t>Fineas</a:t>
            </a:r>
            <a:r>
              <a:rPr lang="de-DE" sz="1000" dirty="0" smtClean="0">
                <a:latin typeface="MetaNormalLF-Roman" panose="020B0500000000000000" pitchFamily="34" charset="0"/>
              </a:rPr>
              <a:t> – Fotolia.com</a:t>
            </a:r>
            <a:endParaRPr lang="de-DE" dirty="0" smtClean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 bwMode="gray">
          <a:xfrm>
            <a:off x="720265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076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710453" y="1152370"/>
            <a:ext cx="11052810" cy="93165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721525" y="1805655"/>
            <a:ext cx="11041736" cy="4392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lvl="5"/>
            <a:r>
              <a:rPr lang="de-DE" dirty="0" smtClean="0"/>
              <a:t>Sechste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 bwMode="gray">
          <a:xfrm>
            <a:off x="9516742" y="6310187"/>
            <a:ext cx="1308970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12"/>
          </p:nvPr>
        </p:nvSpPr>
        <p:spPr bwMode="gray">
          <a:xfrm>
            <a:off x="10899371" y="6310187"/>
            <a:ext cx="863892" cy="263521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lang="de-DE" sz="1500" b="0" smtClean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fld id="{490D50AA-A47B-42B3-AEBF-DBC41AAA668C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20" name="Gerade Verbindung 19"/>
          <p:cNvCxnSpPr/>
          <p:nvPr/>
        </p:nvCxnSpPr>
        <p:spPr>
          <a:xfrm>
            <a:off x="720188" y="817389"/>
            <a:ext cx="11042875" cy="0"/>
          </a:xfrm>
          <a:prstGeom prst="line">
            <a:avLst/>
          </a:prstGeom>
          <a:ln w="19050" cap="flat" cmpd="sng">
            <a:solidFill>
              <a:schemeClr val="bg1">
                <a:lumMod val="50000"/>
              </a:schemeClr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 bwMode="gray">
          <a:xfrm>
            <a:off x="9535370" y="430527"/>
            <a:ext cx="2516625" cy="30777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ctr" anchorCtr="1">
            <a:spAutoFit/>
          </a:bodyPr>
          <a:lstStyle/>
          <a:p>
            <a:r>
              <a:rPr lang="de-DE" sz="1950" dirty="0" smtClean="0">
                <a:solidFill>
                  <a:schemeClr val="bg1">
                    <a:lumMod val="50000"/>
                  </a:schemeClr>
                </a:solidFill>
                <a:latin typeface="MetaMediumLF-Roman" panose="020B0800000000000000" pitchFamily="34" charset="0"/>
              </a:rPr>
              <a:t>www.destatis.de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14" y="6360038"/>
            <a:ext cx="198000" cy="177356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720265" y="6310187"/>
            <a:ext cx="8786952" cy="263521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1500" b="0">
                <a:solidFill>
                  <a:schemeClr val="tx1"/>
                </a:solidFill>
                <a:latin typeface="MetaNormalLF-Roman" pitchFamily="34" charset="0"/>
              </a:defRPr>
            </a:lvl1pPr>
          </a:lstStyle>
          <a:p>
            <a:pPr>
              <a:tabLst>
                <a:tab pos="450000" algn="l"/>
                <a:tab pos="601200" algn="l"/>
              </a:tabLst>
            </a:pPr>
            <a:r>
              <a:rPr lang="de-DE" dirty="0" smtClean="0"/>
              <a:t>© 	</a:t>
            </a:r>
            <a:r>
              <a:rPr lang="en-US" dirty="0" smtClean="0"/>
              <a:t>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90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219444" rtl="0" eaLnBrk="1" latinLnBrk="0" hangingPunct="1">
        <a:spcBef>
          <a:spcPct val="0"/>
        </a:spcBef>
        <a:buNone/>
        <a:defRPr sz="3600" b="0" kern="1200" baseline="0">
          <a:solidFill>
            <a:srgbClr val="666666"/>
          </a:solidFill>
          <a:latin typeface="MetaMediumLF-Roman" pitchFamily="34" charset="0"/>
          <a:ea typeface="+mj-ea"/>
          <a:cs typeface="+mj-cs"/>
        </a:defRPr>
      </a:lvl1pPr>
    </p:titleStyle>
    <p:bodyStyle>
      <a:lvl1pPr marL="478462" indent="0" algn="l" defTabSz="1219444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FontTx/>
        <a:buNone/>
        <a:defRPr lang="de-DE" sz="23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1pPr>
      <a:lvl2pPr marL="1678853" indent="-357789" algn="l" defTabSz="1219444" rtl="0" eaLnBrk="1" latinLnBrk="0" hangingPunct="1">
        <a:lnSpc>
          <a:spcPct val="100000"/>
        </a:lnSpc>
        <a:spcBef>
          <a:spcPts val="800"/>
        </a:spcBef>
        <a:buClr>
          <a:srgbClr val="CC0033"/>
        </a:buClr>
        <a:buSzPct val="150000"/>
        <a:buFont typeface="MetaNormalLF-Roman" panose="020B0500000000000000" pitchFamily="34" charset="0"/>
        <a:buChar char="»"/>
        <a:tabLst>
          <a:tab pos="1314714" algn="l"/>
        </a:tabLst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2pPr>
      <a:lvl3pPr marL="2273755" indent="-359905" algn="l" defTabSz="1219444" rtl="0" eaLnBrk="1" latinLnBrk="0" hangingPunct="1">
        <a:lnSpc>
          <a:spcPct val="100000"/>
        </a:lnSpc>
        <a:spcBef>
          <a:spcPts val="800"/>
        </a:spcBef>
        <a:buClr>
          <a:srgbClr val="FFCC00"/>
        </a:buClr>
        <a:buSzPct val="150000"/>
        <a:buFont typeface="MetaNormalLF-Roman" panose="020B0500000000000000" pitchFamily="34" charset="0"/>
        <a:buChar char="»"/>
        <a:defRPr lang="de-DE" sz="1900" b="0" kern="1200" dirty="0" smtClean="0">
          <a:solidFill>
            <a:schemeClr val="tx1"/>
          </a:solidFill>
          <a:latin typeface="MetaMediumLF-Roman" pitchFamily="34" charset="0"/>
          <a:ea typeface="+mn-ea"/>
          <a:cs typeface="+mn-cs"/>
        </a:defRPr>
      </a:lvl3pPr>
      <a:lvl4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4pPr>
      <a:lvl5pPr marL="2875008" indent="-368374" algn="l" defTabSz="1054311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5pPr>
      <a:lvl6pPr marL="2875008" indent="-368374" algn="l" defTabSz="1219444" rtl="0" eaLnBrk="1" latinLnBrk="0" hangingPunct="1">
        <a:lnSpc>
          <a:spcPct val="100000"/>
        </a:lnSpc>
        <a:spcBef>
          <a:spcPts val="800"/>
        </a:spcBef>
        <a:buClr>
          <a:schemeClr val="bg1"/>
        </a:buClr>
        <a:buSzPct val="80000"/>
        <a:buFont typeface="Wingdings" pitchFamily="2" charset="2"/>
        <a:buChar char="n"/>
        <a:defRPr sz="1900" b="0" kern="1200">
          <a:solidFill>
            <a:schemeClr val="tx1"/>
          </a:solidFill>
          <a:latin typeface="MetaMediumLF-Roman" pitchFamily="34" charset="0"/>
          <a:ea typeface="+mn-ea"/>
          <a:cs typeface="+mn-cs"/>
        </a:defRPr>
      </a:lvl6pPr>
      <a:lvl7pPr marL="3963192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914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636" indent="-304861" algn="l" defTabSz="121944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72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444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166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888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610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332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8053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775" algn="l" defTabSz="121944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ibylle.oppeln@destatis.d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ce.destatis.de/G20/en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International statistics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Beyond </a:t>
            </a:r>
            <a:r>
              <a:rPr lang="en-US" dirty="0"/>
              <a:t>the simple collation of national official statistics 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800" dirty="0"/>
              <a:t>Sibylle von </a:t>
            </a:r>
            <a:r>
              <a:rPr lang="de-DE" sz="2800" dirty="0" smtClean="0"/>
              <a:t>Oppeln-Bronikowski</a:t>
            </a:r>
          </a:p>
          <a:p>
            <a:r>
              <a:rPr lang="en-US" dirty="0" smtClean="0"/>
              <a:t>Head </a:t>
            </a:r>
            <a:r>
              <a:rPr lang="en-US" dirty="0"/>
              <a:t>of the Department “Strategy and Planning, International Relations, Research and Communication</a:t>
            </a:r>
            <a:r>
              <a:rPr lang="en-US" dirty="0" smtClean="0"/>
              <a:t>”</a:t>
            </a:r>
          </a:p>
          <a:p>
            <a:r>
              <a:rPr lang="de-DE" dirty="0" smtClean="0">
                <a:hlinkClick r:id="rId2"/>
              </a:rPr>
              <a:t>sibylle.oppeln@destatis.de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261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Comparisons are the essence of statistics</a:t>
            </a:r>
            <a:endParaRPr lang="en-US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5" y="1935163"/>
            <a:ext cx="1143000" cy="119062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 bwMode="gray">
          <a:xfrm>
            <a:off x="1885950" y="2339975"/>
            <a:ext cx="4260333" cy="353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de-DE" sz="2300" dirty="0" smtClean="0"/>
              <a:t>Pay </a:t>
            </a:r>
            <a:r>
              <a:rPr lang="de-DE" sz="2300" dirty="0" err="1" smtClean="0"/>
              <a:t>gap</a:t>
            </a:r>
            <a:r>
              <a:rPr lang="de-DE" sz="2300" dirty="0" smtClean="0"/>
              <a:t> </a:t>
            </a:r>
            <a:r>
              <a:rPr lang="de-DE" sz="2300" dirty="0" err="1" smtClean="0"/>
              <a:t>between</a:t>
            </a:r>
            <a:r>
              <a:rPr lang="de-DE" sz="2300" dirty="0" smtClean="0"/>
              <a:t> </a:t>
            </a:r>
            <a:r>
              <a:rPr lang="de-DE" sz="2300" dirty="0" err="1" smtClean="0"/>
              <a:t>women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men</a:t>
            </a:r>
            <a:endParaRPr lang="de-DE" sz="2300" dirty="0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089" y="2629686"/>
            <a:ext cx="2104930" cy="12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 bwMode="gray">
          <a:xfrm>
            <a:off x="7931089" y="3056075"/>
            <a:ext cx="3362652" cy="3539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en-US" sz="2300" dirty="0"/>
              <a:t>Crime in the course of time</a:t>
            </a:r>
            <a:endParaRPr lang="de-DE" sz="2300" dirty="0" smtClean="0"/>
          </a:p>
        </p:txBody>
      </p:sp>
      <p:sp>
        <p:nvSpPr>
          <p:cNvPr id="14" name="Textfeld 13"/>
          <p:cNvSpPr txBox="1"/>
          <p:nvPr/>
        </p:nvSpPr>
        <p:spPr bwMode="gray">
          <a:xfrm>
            <a:off x="1931083" y="4113781"/>
            <a:ext cx="4556568" cy="707886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en-US" sz="2300" dirty="0"/>
              <a:t>Comparison of youth </a:t>
            </a:r>
            <a:r>
              <a:rPr lang="en-US" sz="2300" dirty="0" smtClean="0"/>
              <a:t>unemployment</a:t>
            </a:r>
          </a:p>
          <a:p>
            <a:r>
              <a:rPr lang="en-US" sz="2300" dirty="0" smtClean="0"/>
              <a:t>between </a:t>
            </a:r>
            <a:r>
              <a:rPr lang="en-US" sz="2300" dirty="0"/>
              <a:t>regions or countries</a:t>
            </a:r>
            <a:endParaRPr lang="de-DE" sz="23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6" y="3558277"/>
            <a:ext cx="1210818" cy="181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651" y="4807400"/>
            <a:ext cx="1143000" cy="9525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 bwMode="gray">
          <a:xfrm>
            <a:off x="7931089" y="4983568"/>
            <a:ext cx="3552576" cy="60016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spAutoFit/>
          </a:bodyPr>
          <a:lstStyle/>
          <a:p>
            <a:r>
              <a:rPr lang="de-DE" sz="2300" dirty="0" smtClean="0"/>
              <a:t>Press </a:t>
            </a:r>
            <a:r>
              <a:rPr lang="de-DE" sz="2300" dirty="0" err="1" smtClean="0"/>
              <a:t>releases</a:t>
            </a:r>
            <a:endParaRPr lang="de-DE" sz="2300" dirty="0" smtClean="0"/>
          </a:p>
          <a:p>
            <a:r>
              <a:rPr lang="en-US" sz="1600" dirty="0"/>
              <a:t>Germany compared </a:t>
            </a:r>
            <a:r>
              <a:rPr lang="en-US" sz="1600" dirty="0" smtClean="0"/>
              <a:t>with </a:t>
            </a:r>
            <a:r>
              <a:rPr lang="en-US" sz="1600" dirty="0"/>
              <a:t>other countries</a:t>
            </a:r>
            <a:r>
              <a:rPr lang="de-DE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814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en-US" dirty="0"/>
              <a:t>Comparisons are the essence of </a:t>
            </a:r>
            <a:r>
              <a:rPr lang="en-US" dirty="0" smtClean="0"/>
              <a:t>statistics, but not everything should be compared: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 smtClean="0"/>
              <a:t>Differences in definitions, classifications and methodologies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 smtClean="0"/>
              <a:t>Discrepancies between national and international statistics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de-DE" dirty="0" smtClean="0"/>
              <a:t>…</a:t>
            </a:r>
          </a:p>
          <a:p>
            <a:r>
              <a:rPr lang="de-DE" dirty="0" smtClean="0">
                <a:sym typeface="Wingdings" panose="05000000000000000000" pitchFamily="2" charset="2"/>
              </a:rPr>
              <a:t>	</a:t>
            </a:r>
          </a:p>
          <a:p>
            <a:r>
              <a:rPr lang="de-DE" sz="3200" dirty="0">
                <a:sym typeface="Wingdings" panose="05000000000000000000" pitchFamily="2" charset="2"/>
              </a:rPr>
              <a:t>	</a:t>
            </a:r>
            <a:endParaRPr lang="de-DE" dirty="0" smtClean="0"/>
          </a:p>
          <a:p>
            <a:endParaRPr lang="en-US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International </a:t>
            </a:r>
            <a:r>
              <a:rPr lang="en-US" sz="3200" dirty="0" smtClean="0"/>
              <a:t>statistics</a:t>
            </a:r>
            <a:endParaRPr lang="en-US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758" y="4073699"/>
            <a:ext cx="3174179" cy="198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 bwMode="gray">
          <a:xfrm>
            <a:off x="7424403" y="4572288"/>
            <a:ext cx="2852358" cy="984885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de-DE" sz="3200" dirty="0" smtClean="0"/>
              <a:t>International</a:t>
            </a:r>
          </a:p>
          <a:p>
            <a:r>
              <a:rPr lang="de-DE" sz="3200" dirty="0" err="1"/>
              <a:t>o</a:t>
            </a:r>
            <a:r>
              <a:rPr lang="de-DE" sz="3200" dirty="0" err="1" smtClean="0"/>
              <a:t>rganisations</a:t>
            </a:r>
            <a:endParaRPr lang="de-DE" sz="3200" dirty="0" smtClean="0"/>
          </a:p>
        </p:txBody>
      </p:sp>
      <p:sp>
        <p:nvSpPr>
          <p:cNvPr id="9" name="Rechteck 8"/>
          <p:cNvSpPr/>
          <p:nvPr/>
        </p:nvSpPr>
        <p:spPr>
          <a:xfrm>
            <a:off x="2743200" y="4772345"/>
            <a:ext cx="11685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NSIs</a:t>
            </a:r>
            <a:endParaRPr lang="en-US" sz="2000" dirty="0"/>
          </a:p>
        </p:txBody>
      </p:sp>
      <p:sp>
        <p:nvSpPr>
          <p:cNvPr id="12" name="Pfeil nach rechts 11"/>
          <p:cNvSpPr/>
          <p:nvPr/>
        </p:nvSpPr>
        <p:spPr>
          <a:xfrm>
            <a:off x="1312752" y="4738808"/>
            <a:ext cx="1041150" cy="65185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8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/>
              <a:t>© 	Federal Statistical Office of Germany (</a:t>
            </a:r>
            <a:r>
              <a:rPr lang="en-US" dirty="0" err="1"/>
              <a:t>Destatis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 bwMode="gray">
          <a:xfrm>
            <a:off x="729789" y="1000125"/>
            <a:ext cx="11033586" cy="4953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Dynamic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reporting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: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Automatic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creation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of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country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profiles</a:t>
            </a:r>
            <a:endParaRPr lang="de-DE" sz="3200" dirty="0">
              <a:solidFill>
                <a:srgbClr val="666666"/>
              </a:solidFill>
              <a:latin typeface="MetaMediumLF-Roman" pitchFamily="34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0" y="1781500"/>
            <a:ext cx="1863092" cy="2580950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sx="102000" sy="102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13" y="1781500"/>
            <a:ext cx="2965911" cy="4136212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sx="102000" sy="102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 bwMode="gray">
          <a:xfrm>
            <a:off x="6143625" y="1749506"/>
            <a:ext cx="5429250" cy="395255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smtClean="0"/>
              <a:t>Data </a:t>
            </a:r>
            <a:r>
              <a:rPr lang="de-DE" sz="2300" dirty="0" err="1" smtClean="0"/>
              <a:t>from</a:t>
            </a:r>
            <a:r>
              <a:rPr lang="de-DE" sz="2300" dirty="0" smtClean="0"/>
              <a:t> </a:t>
            </a:r>
            <a:r>
              <a:rPr lang="de-DE" sz="2300" dirty="0" err="1" smtClean="0"/>
              <a:t>numerous</a:t>
            </a:r>
            <a:r>
              <a:rPr lang="de-DE" sz="2300" dirty="0" smtClean="0"/>
              <a:t> </a:t>
            </a:r>
            <a:r>
              <a:rPr lang="de-DE" sz="2300" dirty="0" err="1" smtClean="0"/>
              <a:t>official</a:t>
            </a:r>
            <a:r>
              <a:rPr lang="de-DE" sz="2300" dirty="0" smtClean="0"/>
              <a:t> </a:t>
            </a:r>
            <a:r>
              <a:rPr lang="de-DE" sz="2300" dirty="0" err="1" smtClean="0"/>
              <a:t>sources</a:t>
            </a:r>
            <a:r>
              <a:rPr lang="de-DE" sz="2300" dirty="0" smtClean="0"/>
              <a:t> (World Bank, IMF, FAO etc.)</a:t>
            </a:r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smtClean="0"/>
              <a:t>Reports </a:t>
            </a:r>
            <a:r>
              <a:rPr lang="de-DE" sz="2300" dirty="0" err="1" smtClean="0"/>
              <a:t>published</a:t>
            </a:r>
            <a:r>
              <a:rPr lang="de-DE" sz="2300" dirty="0" smtClean="0"/>
              <a:t> </a:t>
            </a:r>
            <a:r>
              <a:rPr lang="de-DE" sz="2300" dirty="0" err="1" smtClean="0"/>
              <a:t>dynamically</a:t>
            </a:r>
            <a:r>
              <a:rPr lang="de-DE" sz="2300" dirty="0" smtClean="0"/>
              <a:t> </a:t>
            </a:r>
            <a:r>
              <a:rPr lang="de-DE" sz="2300" dirty="0" err="1" smtClean="0"/>
              <a:t>for</a:t>
            </a:r>
            <a:r>
              <a:rPr lang="de-DE" sz="2300" dirty="0" smtClean="0"/>
              <a:t> all 193 UN Member States</a:t>
            </a:r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err="1" smtClean="0"/>
              <a:t>Tables</a:t>
            </a:r>
            <a:r>
              <a:rPr lang="de-DE" sz="2300" dirty="0" smtClean="0"/>
              <a:t>, </a:t>
            </a:r>
            <a:r>
              <a:rPr lang="de-DE" sz="2300" dirty="0" err="1" smtClean="0"/>
              <a:t>charts</a:t>
            </a:r>
            <a:r>
              <a:rPr lang="de-DE" sz="2300" dirty="0" smtClean="0"/>
              <a:t> </a:t>
            </a:r>
            <a:r>
              <a:rPr lang="de-DE" sz="2300" dirty="0" err="1" smtClean="0"/>
              <a:t>and</a:t>
            </a:r>
            <a:r>
              <a:rPr lang="de-DE" sz="2300" dirty="0" smtClean="0"/>
              <a:t> </a:t>
            </a:r>
            <a:r>
              <a:rPr lang="de-DE" sz="2300" dirty="0" err="1" smtClean="0"/>
              <a:t>texts</a:t>
            </a:r>
            <a:r>
              <a:rPr lang="de-DE" sz="2300" dirty="0" smtClean="0"/>
              <a:t> all </a:t>
            </a:r>
            <a:r>
              <a:rPr lang="de-DE" sz="2300" dirty="0" err="1" smtClean="0"/>
              <a:t>generated</a:t>
            </a:r>
            <a:r>
              <a:rPr lang="de-DE" sz="2300" dirty="0" smtClean="0"/>
              <a:t> </a:t>
            </a:r>
            <a:r>
              <a:rPr lang="de-DE" sz="2300" dirty="0" err="1" smtClean="0"/>
              <a:t>automatically</a:t>
            </a:r>
            <a:r>
              <a:rPr lang="de-DE" sz="2300" dirty="0" smtClean="0"/>
              <a:t> </a:t>
            </a:r>
            <a:r>
              <a:rPr lang="de-DE" sz="2300" dirty="0" err="1" smtClean="0"/>
              <a:t>using</a:t>
            </a:r>
            <a:r>
              <a:rPr lang="de-DE" sz="2300" dirty="0" smtClean="0"/>
              <a:t> R, </a:t>
            </a:r>
            <a:r>
              <a:rPr lang="de-DE" sz="2300" dirty="0" err="1" smtClean="0"/>
              <a:t>knitR</a:t>
            </a:r>
            <a:r>
              <a:rPr lang="de-DE" sz="2300" dirty="0" smtClean="0"/>
              <a:t>, </a:t>
            </a:r>
            <a:r>
              <a:rPr lang="de-DE" sz="2300" dirty="0" err="1" smtClean="0"/>
              <a:t>LaTeX</a:t>
            </a:r>
            <a:endParaRPr lang="de-DE" sz="2300" dirty="0" smtClean="0"/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smtClean="0"/>
              <a:t>Reports </a:t>
            </a:r>
            <a:r>
              <a:rPr lang="de-DE" sz="2300" dirty="0" err="1" smtClean="0"/>
              <a:t>updated</a:t>
            </a:r>
            <a:r>
              <a:rPr lang="de-DE" sz="2300" dirty="0" smtClean="0"/>
              <a:t> </a:t>
            </a:r>
            <a:r>
              <a:rPr lang="de-DE" sz="2300" dirty="0" err="1" smtClean="0"/>
              <a:t>regularly</a:t>
            </a:r>
            <a:endParaRPr lang="de-DE" sz="2300" dirty="0" smtClean="0"/>
          </a:p>
          <a:p>
            <a:pPr marL="342900" indent="-342900">
              <a:buFont typeface="MetaMediumLF-Roman" panose="020B0800000000000000" pitchFamily="34" charset="0"/>
              <a:buChar char="»"/>
            </a:pPr>
            <a:endParaRPr lang="de-DE" sz="2300" dirty="0"/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smtClean="0"/>
              <a:t>Next </a:t>
            </a:r>
            <a:r>
              <a:rPr lang="de-DE" sz="2300" dirty="0" err="1" smtClean="0"/>
              <a:t>steps</a:t>
            </a:r>
            <a:r>
              <a:rPr lang="de-DE" sz="2300" dirty="0" smtClean="0"/>
              <a:t>: English </a:t>
            </a:r>
            <a:r>
              <a:rPr lang="de-DE" sz="2300" dirty="0" err="1" smtClean="0"/>
              <a:t>version</a:t>
            </a:r>
            <a:r>
              <a:rPr lang="de-DE" sz="2300" dirty="0" smtClean="0"/>
              <a:t> (Nov. 2018) </a:t>
            </a:r>
            <a:r>
              <a:rPr lang="de-DE" sz="2300" dirty="0" err="1" smtClean="0"/>
              <a:t>and</a:t>
            </a:r>
            <a:r>
              <a:rPr lang="de-DE" sz="2300" dirty="0" smtClean="0"/>
              <a:t> HTML </a:t>
            </a:r>
            <a:r>
              <a:rPr lang="de-DE" sz="2300" dirty="0" err="1" smtClean="0"/>
              <a:t>reports</a:t>
            </a:r>
            <a:r>
              <a:rPr lang="de-DE" sz="2300" dirty="0" smtClean="0"/>
              <a:t> (2019)</a:t>
            </a:r>
          </a:p>
          <a:p>
            <a:endParaRPr lang="de-DE" sz="2300" dirty="0"/>
          </a:p>
        </p:txBody>
      </p:sp>
      <p:sp>
        <p:nvSpPr>
          <p:cNvPr id="7" name="Foliennummernplatzhalter 2"/>
          <p:cNvSpPr txBox="1">
            <a:spLocks/>
          </p:cNvSpPr>
          <p:nvPr/>
        </p:nvSpPr>
        <p:spPr>
          <a:xfrm>
            <a:off x="10899371" y="6310187"/>
            <a:ext cx="863892" cy="2635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0D50AA-A47B-42B3-AEBF-DBC41AAA668C}" type="slidenum">
              <a:rPr lang="de-DE" sz="1500" smtClean="0"/>
              <a:pPr algn="r"/>
              <a:t>4</a:t>
            </a:fld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4004653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/>
              <a:t>© 	Federal Statistical Office of Germany (</a:t>
            </a:r>
            <a:r>
              <a:rPr lang="en-US" dirty="0" err="1"/>
              <a:t>Destatis</a:t>
            </a:r>
            <a:r>
              <a:rPr lang="en-US" dirty="0"/>
              <a:t>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 bwMode="gray">
          <a:xfrm>
            <a:off x="729789" y="1000125"/>
            <a:ext cx="11033586" cy="4953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>
              <a:spcBef>
                <a:spcPct val="0"/>
              </a:spcBef>
            </a:pP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G20 in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figures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: Interactive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publication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 on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summit</a:t>
            </a:r>
            <a:r>
              <a:rPr lang="de-DE" sz="3200" dirty="0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 </a:t>
            </a:r>
            <a:r>
              <a:rPr lang="de-DE" sz="3200" dirty="0" err="1">
                <a:solidFill>
                  <a:srgbClr val="666666"/>
                </a:solidFill>
                <a:latin typeface="MetaMediumLF-Roman" pitchFamily="34" charset="0"/>
                <a:ea typeface="+mj-ea"/>
                <a:cs typeface="+mj-cs"/>
              </a:rPr>
              <a:t>issues</a:t>
            </a:r>
            <a:endParaRPr lang="de-DE" sz="3200" dirty="0">
              <a:solidFill>
                <a:srgbClr val="666666"/>
              </a:solidFill>
              <a:latin typeface="MetaMediumLF-Roman" pitchFamily="34" charset="0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 bwMode="gray">
          <a:xfrm>
            <a:off x="4257673" y="1749506"/>
            <a:ext cx="7658101" cy="4436856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/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smtClean="0"/>
              <a:t>Digital </a:t>
            </a:r>
            <a:r>
              <a:rPr lang="de-DE" sz="2300" dirty="0" err="1" smtClean="0"/>
              <a:t>publication</a:t>
            </a:r>
            <a:r>
              <a:rPr lang="de-DE" sz="2300" dirty="0" smtClean="0"/>
              <a:t> </a:t>
            </a:r>
            <a:r>
              <a:rPr lang="de-DE" sz="2300" dirty="0" err="1" smtClean="0"/>
              <a:t>with</a:t>
            </a:r>
            <a:r>
              <a:rPr lang="de-DE" sz="2300" dirty="0" smtClean="0"/>
              <a:t> </a:t>
            </a:r>
            <a:r>
              <a:rPr lang="de-DE" sz="2300" dirty="0" err="1" smtClean="0"/>
              <a:t>interactive</a:t>
            </a:r>
            <a:r>
              <a:rPr lang="de-DE" sz="2300" dirty="0" smtClean="0"/>
              <a:t> </a:t>
            </a:r>
            <a:r>
              <a:rPr lang="de-DE" sz="2300" dirty="0" err="1" smtClean="0"/>
              <a:t>charts</a:t>
            </a:r>
            <a:endParaRPr lang="de-DE" sz="2300" dirty="0" smtClean="0"/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err="1" smtClean="0"/>
              <a:t>Published</a:t>
            </a:r>
            <a:r>
              <a:rPr lang="de-DE" sz="2300" dirty="0" smtClean="0"/>
              <a:t>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 err="1" smtClean="0"/>
              <a:t>coincide</a:t>
            </a:r>
            <a:r>
              <a:rPr lang="de-DE" sz="2300" dirty="0" smtClean="0"/>
              <a:t> </a:t>
            </a:r>
            <a:r>
              <a:rPr lang="de-DE" sz="2300" dirty="0" err="1" smtClean="0"/>
              <a:t>with</a:t>
            </a:r>
            <a:r>
              <a:rPr lang="de-DE" sz="2300" dirty="0" smtClean="0"/>
              <a:t> G20 </a:t>
            </a:r>
            <a:r>
              <a:rPr lang="de-DE" sz="2300" dirty="0" err="1" smtClean="0"/>
              <a:t>summit</a:t>
            </a:r>
            <a:r>
              <a:rPr lang="de-DE" sz="2300" dirty="0" smtClean="0"/>
              <a:t> in Hamburg 2017</a:t>
            </a:r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err="1" smtClean="0"/>
              <a:t>Publication</a:t>
            </a:r>
            <a:r>
              <a:rPr lang="de-DE" sz="2300" dirty="0" smtClean="0"/>
              <a:t> </a:t>
            </a:r>
            <a:r>
              <a:rPr lang="de-DE" sz="2300" dirty="0" err="1" smtClean="0"/>
              <a:t>addresses</a:t>
            </a:r>
            <a:r>
              <a:rPr lang="de-DE" sz="2300" dirty="0" smtClean="0"/>
              <a:t> </a:t>
            </a:r>
            <a:r>
              <a:rPr lang="de-DE" sz="2300" dirty="0" err="1" smtClean="0"/>
              <a:t>focus</a:t>
            </a:r>
            <a:r>
              <a:rPr lang="de-DE" sz="2300" dirty="0" smtClean="0"/>
              <a:t> </a:t>
            </a:r>
            <a:r>
              <a:rPr lang="de-DE" sz="2300" dirty="0" err="1" smtClean="0"/>
              <a:t>topics</a:t>
            </a:r>
            <a:r>
              <a:rPr lang="de-DE" sz="2300" dirty="0" smtClean="0"/>
              <a:t> </a:t>
            </a:r>
            <a:r>
              <a:rPr lang="de-DE" sz="2300" dirty="0" err="1" smtClean="0"/>
              <a:t>of</a:t>
            </a:r>
            <a:r>
              <a:rPr lang="de-DE" sz="2300" dirty="0" smtClean="0"/>
              <a:t> </a:t>
            </a:r>
            <a:r>
              <a:rPr lang="de-DE" sz="2300" dirty="0" err="1" smtClean="0"/>
              <a:t>summit</a:t>
            </a:r>
            <a:r>
              <a:rPr lang="de-DE" sz="2300" dirty="0" smtClean="0"/>
              <a:t> such </a:t>
            </a:r>
            <a:r>
              <a:rPr lang="de-DE" sz="2300" dirty="0" err="1" smtClean="0"/>
              <a:t>as</a:t>
            </a:r>
            <a:r>
              <a:rPr lang="de-DE" sz="2300" dirty="0" smtClean="0"/>
              <a:t> </a:t>
            </a:r>
            <a:r>
              <a:rPr lang="de-DE" sz="2300" dirty="0" err="1" smtClean="0"/>
              <a:t>climate</a:t>
            </a:r>
            <a:r>
              <a:rPr lang="de-DE" sz="2300" dirty="0" smtClean="0"/>
              <a:t> </a:t>
            </a:r>
            <a:r>
              <a:rPr lang="de-DE" sz="2300" dirty="0" err="1" smtClean="0"/>
              <a:t>change</a:t>
            </a:r>
            <a:r>
              <a:rPr lang="de-DE" sz="2300" dirty="0" smtClean="0"/>
              <a:t>, digital </a:t>
            </a:r>
            <a:r>
              <a:rPr lang="de-DE" sz="2300" dirty="0" err="1" smtClean="0"/>
              <a:t>society</a:t>
            </a:r>
            <a:r>
              <a:rPr lang="de-DE" sz="2300" dirty="0" smtClean="0"/>
              <a:t>, </a:t>
            </a:r>
            <a:r>
              <a:rPr lang="de-DE" sz="2300" dirty="0" err="1" smtClean="0"/>
              <a:t>antibiotic</a:t>
            </a:r>
            <a:r>
              <a:rPr lang="de-DE" sz="2300" dirty="0" smtClean="0"/>
              <a:t> </a:t>
            </a:r>
            <a:r>
              <a:rPr lang="de-DE" sz="2300" dirty="0" err="1" smtClean="0"/>
              <a:t>resistance</a:t>
            </a:r>
            <a:r>
              <a:rPr lang="de-DE" sz="2300" dirty="0" smtClean="0"/>
              <a:t> etc.</a:t>
            </a:r>
          </a:p>
          <a:p>
            <a:pPr marL="342900" indent="-342900">
              <a:buFont typeface="MetaMediumLF-Roman" panose="020B0800000000000000" pitchFamily="34" charset="0"/>
              <a:buChar char="»"/>
            </a:pPr>
            <a:endParaRPr lang="de-DE" sz="2300" dirty="0"/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smtClean="0"/>
              <a:t>Data </a:t>
            </a:r>
            <a:r>
              <a:rPr lang="de-DE" sz="2300" dirty="0" err="1" smtClean="0"/>
              <a:t>sources</a:t>
            </a:r>
            <a:r>
              <a:rPr lang="de-DE" sz="2300" dirty="0" smtClean="0"/>
              <a:t>: IMF, World Bank, OECD etc.</a:t>
            </a:r>
          </a:p>
          <a:p>
            <a:pPr marL="342900" indent="-342900">
              <a:buFont typeface="MetaMediumLF-Roman" panose="020B0800000000000000" pitchFamily="34" charset="0"/>
              <a:buChar char="»"/>
            </a:pPr>
            <a:endParaRPr lang="de-DE" sz="2300" dirty="0" smtClean="0"/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err="1"/>
              <a:t>Aim</a:t>
            </a:r>
            <a:r>
              <a:rPr lang="de-DE" sz="2300" dirty="0"/>
              <a:t>: </a:t>
            </a:r>
            <a:r>
              <a:rPr lang="de-DE" sz="2300" dirty="0" err="1" smtClean="0"/>
              <a:t>provide</a:t>
            </a:r>
            <a:r>
              <a:rPr lang="de-DE" sz="2300" dirty="0" smtClean="0"/>
              <a:t> </a:t>
            </a:r>
            <a:r>
              <a:rPr lang="de-DE" sz="2300" dirty="0" err="1"/>
              <a:t>attractive</a:t>
            </a:r>
            <a:r>
              <a:rPr lang="de-DE" sz="2300" dirty="0"/>
              <a:t> online alternative </a:t>
            </a:r>
            <a:r>
              <a:rPr lang="de-DE" sz="2300" dirty="0" err="1"/>
              <a:t>to</a:t>
            </a:r>
            <a:r>
              <a:rPr lang="de-DE" sz="2300" dirty="0"/>
              <a:t> </a:t>
            </a:r>
            <a:r>
              <a:rPr lang="de-DE" sz="2300" dirty="0" err="1"/>
              <a:t>print</a:t>
            </a:r>
            <a:r>
              <a:rPr lang="de-DE" sz="2300" dirty="0"/>
              <a:t> </a:t>
            </a:r>
            <a:r>
              <a:rPr lang="de-DE" sz="2300" dirty="0" err="1"/>
              <a:t>publications</a:t>
            </a:r>
            <a:r>
              <a:rPr lang="de-DE" sz="2300" dirty="0"/>
              <a:t> </a:t>
            </a:r>
            <a:r>
              <a:rPr lang="de-DE" sz="2300" dirty="0" err="1"/>
              <a:t>and</a:t>
            </a:r>
            <a:r>
              <a:rPr lang="de-DE" sz="2300" dirty="0"/>
              <a:t> </a:t>
            </a:r>
            <a:r>
              <a:rPr lang="de-DE" sz="2300" dirty="0" err="1"/>
              <a:t>thereby</a:t>
            </a:r>
            <a:r>
              <a:rPr lang="de-DE" sz="2300" dirty="0"/>
              <a:t> </a:t>
            </a:r>
            <a:r>
              <a:rPr lang="de-DE" sz="2300" dirty="0" err="1"/>
              <a:t>facilitate</a:t>
            </a:r>
            <a:r>
              <a:rPr lang="de-DE" sz="2300" dirty="0"/>
              <a:t> </a:t>
            </a:r>
            <a:r>
              <a:rPr lang="de-DE" sz="2300" dirty="0" err="1" smtClean="0"/>
              <a:t>transition</a:t>
            </a:r>
            <a:r>
              <a:rPr lang="de-DE" sz="2300" dirty="0" smtClean="0"/>
              <a:t> </a:t>
            </a:r>
            <a:r>
              <a:rPr lang="de-DE" sz="2300" dirty="0" err="1" smtClean="0"/>
              <a:t>to</a:t>
            </a:r>
            <a:r>
              <a:rPr lang="de-DE" sz="2300" dirty="0" smtClean="0"/>
              <a:t> </a:t>
            </a:r>
            <a:r>
              <a:rPr lang="de-DE" sz="2300" dirty="0"/>
              <a:t>digital </a:t>
            </a:r>
            <a:r>
              <a:rPr lang="de-DE" sz="2300" dirty="0" err="1"/>
              <a:t>era</a:t>
            </a:r>
            <a:endParaRPr lang="de-DE" sz="2300" dirty="0"/>
          </a:p>
          <a:p>
            <a:pPr marL="342900" indent="-342900">
              <a:buFont typeface="MetaMediumLF-Roman" panose="020B0800000000000000" pitchFamily="34" charset="0"/>
              <a:buChar char="»"/>
            </a:pPr>
            <a:endParaRPr lang="de-DE" sz="2300" dirty="0"/>
          </a:p>
          <a:p>
            <a:pPr marL="342900" indent="-342900">
              <a:buFont typeface="MetaMediumLF-Roman" panose="020B0800000000000000" pitchFamily="34" charset="0"/>
              <a:buChar char="»"/>
            </a:pPr>
            <a:r>
              <a:rPr lang="de-DE" sz="2300" dirty="0" smtClean="0">
                <a:hlinkClick r:id="rId3"/>
              </a:rPr>
              <a:t>https</a:t>
            </a:r>
            <a:r>
              <a:rPr lang="de-DE" sz="2300" dirty="0">
                <a:hlinkClick r:id="rId3"/>
              </a:rPr>
              <a:t>://service.destatis.de/G20/en/</a:t>
            </a:r>
            <a:r>
              <a:rPr lang="de-DE" sz="2300" dirty="0"/>
              <a:t> </a:t>
            </a:r>
          </a:p>
          <a:p>
            <a:endParaRPr lang="de-DE" sz="2300" dirty="0" smtClean="0"/>
          </a:p>
          <a:p>
            <a:endParaRPr lang="de-DE" sz="23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88" y="1749506"/>
            <a:ext cx="3051637" cy="2276221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sx="102000" sy="102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1" y="4311844"/>
            <a:ext cx="3051634" cy="1874518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sx="102000" sy="102000" algn="tl" rotWithShape="0">
              <a:prstClr val="black">
                <a:alpha val="2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2"/>
          <p:cNvSpPr txBox="1">
            <a:spLocks/>
          </p:cNvSpPr>
          <p:nvPr/>
        </p:nvSpPr>
        <p:spPr>
          <a:xfrm>
            <a:off x="10899371" y="6310187"/>
            <a:ext cx="863892" cy="26352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72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444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9166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888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610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8332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8053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7775" algn="l" defTabSz="121944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90D50AA-A47B-42B3-AEBF-DBC41AAA668C}" type="slidenum">
              <a:rPr lang="de-DE" sz="1500" smtClean="0"/>
              <a:pPr algn="r"/>
              <a:t>5</a:t>
            </a:fld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3235115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Staying r</a:t>
            </a:r>
            <a:r>
              <a:rPr lang="en-US" dirty="0" smtClean="0"/>
              <a:t>elevant to users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smtClean="0"/>
              <a:t>© 	Federal Statistical Office of Germany (Destatis)</a:t>
            </a:r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39" y="2477030"/>
            <a:ext cx="4801810" cy="317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842" y="4189945"/>
            <a:ext cx="4953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9" descr="Image result for goog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249" y="2084028"/>
            <a:ext cx="2063920" cy="115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0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 err="1" smtClean="0"/>
              <a:t>What</a:t>
            </a:r>
            <a:r>
              <a:rPr lang="de-DE" sz="3200" dirty="0" smtClean="0"/>
              <a:t>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key</a:t>
            </a:r>
            <a:r>
              <a:rPr lang="de-DE" sz="3200" dirty="0" smtClean="0"/>
              <a:t>?</a:t>
            </a:r>
            <a:endParaRPr lang="en-US" sz="32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D50AA-A47B-42B3-AEBF-DBC41AAA668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GB" dirty="0" smtClean="0"/>
              <a:t>International </a:t>
            </a:r>
            <a:r>
              <a:rPr lang="en-GB" dirty="0"/>
              <a:t>organisations and </a:t>
            </a:r>
            <a:r>
              <a:rPr lang="en-GB" dirty="0" smtClean="0"/>
              <a:t>NSIs </a:t>
            </a:r>
            <a:r>
              <a:rPr lang="de-DE" dirty="0"/>
              <a:t>–</a:t>
            </a:r>
            <a:r>
              <a:rPr lang="en-GB" dirty="0" smtClean="0"/>
              <a:t> Joint responsibility!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de-DE" dirty="0" smtClean="0"/>
              <a:t>Data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>
                <a:solidFill>
                  <a:srgbClr val="FF0000"/>
                </a:solidFill>
              </a:rPr>
              <a:t>m</a:t>
            </a:r>
            <a:r>
              <a:rPr lang="de-DE" dirty="0" err="1" smtClean="0">
                <a:solidFill>
                  <a:srgbClr val="FF0000"/>
                </a:solidFill>
              </a:rPr>
              <a:t>etadata</a:t>
            </a:r>
            <a:r>
              <a:rPr lang="de-DE" dirty="0" smtClean="0">
                <a:solidFill>
                  <a:srgbClr val="FF0000"/>
                </a:solidFill>
              </a:rPr>
              <a:t> – Transparent </a:t>
            </a:r>
            <a:r>
              <a:rPr lang="de-DE" dirty="0" err="1" smtClean="0">
                <a:solidFill>
                  <a:srgbClr val="FF0000"/>
                </a:solidFill>
              </a:rPr>
              <a:t>methods</a:t>
            </a:r>
            <a:r>
              <a:rPr lang="de-DE" dirty="0" smtClean="0">
                <a:solidFill>
                  <a:srgbClr val="FF0000"/>
                </a:solidFill>
              </a:rPr>
              <a:t>!</a:t>
            </a:r>
            <a:endParaRPr lang="en-GB" dirty="0" smtClean="0"/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Adjustments of national data for international statistics </a:t>
            </a:r>
            <a:r>
              <a:rPr lang="en-US" dirty="0" smtClean="0"/>
              <a:t>in </a:t>
            </a:r>
            <a:r>
              <a:rPr lang="en-US" dirty="0"/>
              <a:t>cooperation </a:t>
            </a:r>
            <a:r>
              <a:rPr lang="en-US" dirty="0"/>
              <a:t>with NSIs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de-DE" dirty="0" smtClean="0"/>
              <a:t>Quality – </a:t>
            </a:r>
            <a:r>
              <a:rPr lang="de-DE" dirty="0" err="1" smtClean="0"/>
              <a:t>including</a:t>
            </a:r>
            <a:r>
              <a:rPr lang="de-DE" dirty="0" smtClean="0"/>
              <a:t> </a:t>
            </a:r>
            <a:r>
              <a:rPr lang="de-DE" dirty="0" err="1" smtClean="0"/>
              <a:t>coherence</a:t>
            </a:r>
            <a:r>
              <a:rPr lang="de-DE" dirty="0" smtClean="0"/>
              <a:t> </a:t>
            </a:r>
            <a:r>
              <a:rPr lang="de-DE" dirty="0"/>
              <a:t>–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unique</a:t>
            </a:r>
            <a:r>
              <a:rPr lang="de-DE" dirty="0" smtClean="0"/>
              <a:t> </a:t>
            </a:r>
            <a:r>
              <a:rPr lang="de-DE" dirty="0" err="1" smtClean="0"/>
              <a:t>selling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! </a:t>
            </a:r>
          </a:p>
          <a:p>
            <a:pPr marL="821362" indent="-342900">
              <a:buFont typeface="Arial" panose="020B0604020202020204" pitchFamily="34" charset="0"/>
              <a:buChar char="•"/>
            </a:pPr>
            <a:r>
              <a:rPr lang="en-US" dirty="0"/>
              <a:t>We can do better: the </a:t>
            </a:r>
            <a:r>
              <a:rPr lang="en-US" dirty="0">
                <a:solidFill>
                  <a:srgbClr val="FF0000"/>
                </a:solidFill>
              </a:rPr>
              <a:t>more</a:t>
            </a:r>
            <a:r>
              <a:rPr lang="en-US" dirty="0"/>
              <a:t> NSIs see themselves as part of the international statistical system, </a:t>
            </a:r>
            <a:r>
              <a:rPr lang="en-US" dirty="0" smtClean="0">
                <a:solidFill>
                  <a:srgbClr val="000000"/>
                </a:solidFill>
              </a:rPr>
              <a:t>the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higher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the benefit and relevance of national data will </a:t>
            </a:r>
            <a:r>
              <a:rPr lang="en-US" dirty="0" smtClean="0">
                <a:solidFill>
                  <a:srgbClr val="000000"/>
                </a:solidFill>
              </a:rPr>
              <a:t>be.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tabLst>
                <a:tab pos="450000" algn="l"/>
                <a:tab pos="601200" algn="l"/>
              </a:tabLst>
            </a:pPr>
            <a:r>
              <a:rPr lang="en-US" dirty="0" smtClean="0"/>
              <a:t>© 	Federal Statistical Office of Germany (</a:t>
            </a:r>
            <a:r>
              <a:rPr lang="en-US" dirty="0" err="1" smtClean="0"/>
              <a:t>Destatis</a:t>
            </a:r>
            <a:r>
              <a:rPr lang="en-US" dirty="0" smtClean="0"/>
              <a:t>)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399332" y="4583305"/>
            <a:ext cx="1106987" cy="63593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64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tatis_PP_Master_16x9_deutsch_2017">
  <a:themeElements>
    <a:clrScheme name="Statistisches Bundesamt Wiesbaden">
      <a:dk1>
        <a:sysClr val="windowText" lastClr="000000"/>
      </a:dk1>
      <a:lt1>
        <a:sysClr val="window" lastClr="FFFFFF"/>
      </a:lt1>
      <a:dk2>
        <a:srgbClr val="333366"/>
      </a:dk2>
      <a:lt2>
        <a:srgbClr val="FF6600"/>
      </a:lt2>
      <a:accent1>
        <a:srgbClr val="CC0033"/>
      </a:accent1>
      <a:accent2>
        <a:srgbClr val="FFCC00"/>
      </a:accent2>
      <a:accent3>
        <a:srgbClr val="3366CC"/>
      </a:accent3>
      <a:accent4>
        <a:srgbClr val="66CCFF"/>
      </a:accent4>
      <a:accent5>
        <a:srgbClr val="990033"/>
      </a:accent5>
      <a:accent6>
        <a:srgbClr val="66CC66"/>
      </a:accent6>
      <a:hlink>
        <a:srgbClr val="0000FF"/>
      </a:hlink>
      <a:folHlink>
        <a:srgbClr val="800080"/>
      </a:folHlink>
    </a:clrScheme>
    <a:fontScheme name="Benutzerdefiniert 2">
      <a:majorFont>
        <a:latin typeface="MetaMediumLF-Roman"/>
        <a:ea typeface=""/>
        <a:cs typeface=""/>
      </a:majorFont>
      <a:minorFont>
        <a:latin typeface="MetaMediumLF-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ln>
          <a:noFill/>
        </a:ln>
      </a:spPr>
      <a:bodyPr vert="horz" wrap="square" lIns="0" tIns="0" rIns="0" bIns="0" rtlCol="0">
        <a:noAutofit/>
      </a:bodyPr>
      <a:lstStyle>
        <a:defPPr>
          <a:defRPr sz="23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atistisches Bundesamt Wiesbaden">
    <a:dk1>
      <a:sysClr val="windowText" lastClr="000000"/>
    </a:dk1>
    <a:lt1>
      <a:sysClr val="window" lastClr="FFFFFF"/>
    </a:lt1>
    <a:dk2>
      <a:srgbClr val="333366"/>
    </a:dk2>
    <a:lt2>
      <a:srgbClr val="FF6600"/>
    </a:lt2>
    <a:accent1>
      <a:srgbClr val="CC0033"/>
    </a:accent1>
    <a:accent2>
      <a:srgbClr val="FFCC00"/>
    </a:accent2>
    <a:accent3>
      <a:srgbClr val="3366CC"/>
    </a:accent3>
    <a:accent4>
      <a:srgbClr val="66CCFF"/>
    </a:accent4>
    <a:accent5>
      <a:srgbClr val="990033"/>
    </a:accent5>
    <a:accent6>
      <a:srgbClr val="66CC6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Statistisches Bundesamt Wiesbaden">
    <a:dk1>
      <a:sysClr val="windowText" lastClr="000000"/>
    </a:dk1>
    <a:lt1>
      <a:sysClr val="window" lastClr="FFFFFF"/>
    </a:lt1>
    <a:dk2>
      <a:srgbClr val="333366"/>
    </a:dk2>
    <a:lt2>
      <a:srgbClr val="FF6600"/>
    </a:lt2>
    <a:accent1>
      <a:srgbClr val="CC0033"/>
    </a:accent1>
    <a:accent2>
      <a:srgbClr val="FFCC00"/>
    </a:accent2>
    <a:accent3>
      <a:srgbClr val="3366CC"/>
    </a:accent3>
    <a:accent4>
      <a:srgbClr val="66CCFF"/>
    </a:accent4>
    <a:accent5>
      <a:srgbClr val="990033"/>
    </a:accent5>
    <a:accent6>
      <a:srgbClr val="66CC6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314</Words>
  <Application>Microsoft Office PowerPoint</Application>
  <PresentationFormat>Benutzerdefiniert</PresentationFormat>
  <Paragraphs>60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MetaNormalLF-Roman</vt:lpstr>
      <vt:lpstr>Wingdings</vt:lpstr>
      <vt:lpstr>MetaMediumLF-Roman</vt:lpstr>
      <vt:lpstr>Agfa Rotis Semisans Ex Bold</vt:lpstr>
      <vt:lpstr>Destatis_PP_Master_16x9_deutsch_2017</vt:lpstr>
      <vt:lpstr>International statistics: Beyond the simple collation of national official statistics </vt:lpstr>
      <vt:lpstr>Comparisons are the essence of statistics</vt:lpstr>
      <vt:lpstr>International statistics</vt:lpstr>
      <vt:lpstr>PowerPoint-Präsentation</vt:lpstr>
      <vt:lpstr>PowerPoint-Präsentation</vt:lpstr>
      <vt:lpstr>Staying relevant to users</vt:lpstr>
      <vt:lpstr>What is the key?</vt:lpstr>
    </vt:vector>
  </TitlesOfParts>
  <Company>Statistisches Bundesamt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Bentele, Gabriele (B306)</dc:creator>
  <cp:lastModifiedBy>Zakula, Björn (B102)</cp:lastModifiedBy>
  <cp:revision>99</cp:revision>
  <cp:lastPrinted>2018-09-06T12:43:33Z</cp:lastPrinted>
  <dcterms:created xsi:type="dcterms:W3CDTF">2018-03-16T13:22:31Z</dcterms:created>
  <dcterms:modified xsi:type="dcterms:W3CDTF">2018-09-12T13:31:25Z</dcterms:modified>
</cp:coreProperties>
</file>